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6"/>
  </p:notesMasterIdLst>
  <p:sldIdLst>
    <p:sldId id="263" r:id="rId2"/>
    <p:sldId id="264" r:id="rId3"/>
    <p:sldId id="297" r:id="rId4"/>
    <p:sldId id="268" r:id="rId5"/>
    <p:sldId id="295" r:id="rId6"/>
    <p:sldId id="266" r:id="rId7"/>
    <p:sldId id="267" r:id="rId8"/>
    <p:sldId id="296" r:id="rId9"/>
    <p:sldId id="269" r:id="rId10"/>
    <p:sldId id="270" r:id="rId11"/>
    <p:sldId id="276" r:id="rId12"/>
    <p:sldId id="277" r:id="rId13"/>
    <p:sldId id="273" r:id="rId14"/>
    <p:sldId id="274" r:id="rId15"/>
    <p:sldId id="275" r:id="rId16"/>
    <p:sldId id="278" r:id="rId17"/>
    <p:sldId id="279" r:id="rId18"/>
    <p:sldId id="280" r:id="rId19"/>
    <p:sldId id="281" r:id="rId20"/>
    <p:sldId id="287" r:id="rId21"/>
    <p:sldId id="288" r:id="rId22"/>
    <p:sldId id="289" r:id="rId23"/>
    <p:sldId id="290" r:id="rId24"/>
    <p:sldId id="29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33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34682-CACD-4A0A-822D-7BAD6DD2C14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D5C59-00DB-4659-8DA6-F0CA73358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92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D5C59-00DB-4659-8DA6-F0CA73358E9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75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114E-ACEF-4FE2-9B06-E8D42868C73B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114E-ACEF-4FE2-9B06-E8D42868C73B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114E-ACEF-4FE2-9B06-E8D42868C73B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114E-ACEF-4FE2-9B06-E8D42868C73B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114E-ACEF-4FE2-9B06-E8D42868C73B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114E-ACEF-4FE2-9B06-E8D42868C73B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114E-ACEF-4FE2-9B06-E8D42868C73B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114E-ACEF-4FE2-9B06-E8D42868C73B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114E-ACEF-4FE2-9B06-E8D42868C73B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114E-ACEF-4FE2-9B06-E8D42868C73B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114E-ACEF-4FE2-9B06-E8D42868C73B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C114E-ACEF-4FE2-9B06-E8D42868C73B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88641"/>
            <a:ext cx="82089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Основной образовательной программы 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МКДОУ «Детский сад №32»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ООП разработана на основе 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«От рождения до школы»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(под ред. Н.Е.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Вераксы,Т.С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Комаровой, 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М.А. Васильевой и др.)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544522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г. Элиста</a:t>
            </a:r>
            <a:endParaRPr lang="ru-RU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60648"/>
            <a:ext cx="67687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dirty="0" smtClean="0">
                <a:solidFill>
                  <a:srgbClr val="B80000"/>
                </a:solidFill>
                <a:latin typeface="Bookman Old Style" panose="02050604050505020204" pitchFamily="18" charset="0"/>
                <a:cs typeface="Times New Roman" pitchFamily="18" charset="0"/>
              </a:rPr>
              <a:t>Содержательный раздел ООП:</a:t>
            </a:r>
          </a:p>
          <a:p>
            <a:endParaRPr lang="ru-RU" sz="2800" dirty="0" smtClean="0">
              <a:latin typeface="Bookman Old Style" panose="02050604050505020204" pitchFamily="18" charset="0"/>
              <a:cs typeface="Times New Roman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Содержание образования по пяти образовательным областям;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Описание форм, способов, методов и средств реализации Программы;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Коррекционная работа;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Психологическое сопровождение;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Особенности взаимодействия педагогического коллектива с семьями воспитанников</a:t>
            </a:r>
            <a:endParaRPr lang="ru-RU" sz="2800" dirty="0">
              <a:solidFill>
                <a:srgbClr val="0070C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1336" y="299878"/>
            <a:ext cx="73448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C3300"/>
                </a:solidFill>
                <a:latin typeface="Bookman Old Style" panose="02050604050505020204" pitchFamily="18" charset="0"/>
                <a:cs typeface="Times New Roman" pitchFamily="18" charset="0"/>
              </a:rPr>
              <a:t>Образовательная область </a:t>
            </a:r>
            <a:r>
              <a:rPr lang="ru-RU" sz="3200" dirty="0" smtClean="0">
                <a:solidFill>
                  <a:srgbClr val="CC3300"/>
                </a:solidFill>
                <a:latin typeface="Bookman Old Style" panose="02050604050505020204" pitchFamily="18" charset="0"/>
                <a:cs typeface="Times New Roman" pitchFamily="18" charset="0"/>
              </a:rPr>
              <a:t>«Социально‐коммуникативное  развитие»</a:t>
            </a:r>
            <a:endParaRPr lang="ru-RU" sz="3200" dirty="0">
              <a:solidFill>
                <a:srgbClr val="CC33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2906" y="2924944"/>
            <a:ext cx="35786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Социализация, развитие общения, нравственное воспитание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166529" y="3125091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284203" y="2888844"/>
            <a:ext cx="253506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Ребенок в семье и сообществе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7956376" y="3047304"/>
            <a:ext cx="1019553" cy="2694584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8860" y="4725144"/>
            <a:ext cx="2535067" cy="1016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Самообслуживание, самостоятельность, трудовое воспитание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7" name="Стрелка влево 16"/>
          <p:cNvSpPr/>
          <p:nvPr/>
        </p:nvSpPr>
        <p:spPr>
          <a:xfrm>
            <a:off x="4191245" y="5035969"/>
            <a:ext cx="978408" cy="4846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39552" y="4827488"/>
            <a:ext cx="35786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Формирование основ безопасности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>
            <a:off x="1763688" y="1931094"/>
            <a:ext cx="864096" cy="993850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620688"/>
            <a:ext cx="84969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                  «Социально – коммуникативное развитие направлено 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000" dirty="0" err="1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саморегуляции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природе»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3469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>
                <a:solidFill>
                  <a:srgbClr val="B80000"/>
                </a:solidFill>
                <a:latin typeface="Bookman Old Style" panose="02050604050505020204" pitchFamily="18" charset="0"/>
                <a:cs typeface="Times New Roman" pitchFamily="18" charset="0"/>
              </a:rPr>
              <a:t>Образовательныя</a:t>
            </a:r>
            <a:r>
              <a:rPr lang="ru-RU" sz="4000" dirty="0" smtClean="0">
                <a:solidFill>
                  <a:srgbClr val="B80000"/>
                </a:solidFill>
                <a:latin typeface="Bookman Old Style" panose="02050604050505020204" pitchFamily="18" charset="0"/>
                <a:cs typeface="Times New Roman" pitchFamily="18" charset="0"/>
              </a:rPr>
              <a:t> область «Познавательное развитие»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836696" y="321297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Выгнутая влево стрелка 3"/>
          <p:cNvSpPr/>
          <p:nvPr/>
        </p:nvSpPr>
        <p:spPr>
          <a:xfrm>
            <a:off x="1181903" y="1456908"/>
            <a:ext cx="731520" cy="747956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7" y="2298576"/>
            <a:ext cx="21242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ФЭМП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203848" y="2513460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2221382"/>
            <a:ext cx="30963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Развитие познавательно – исследовательской деятельности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7884368" y="2351953"/>
            <a:ext cx="731520" cy="1567658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573016"/>
            <a:ext cx="30963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Ознакомление с предметным окружением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3430777" y="3787900"/>
            <a:ext cx="978408" cy="4846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749" y="3604092"/>
            <a:ext cx="208309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Ознакомление с социальным миром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107504" y="4030216"/>
            <a:ext cx="941237" cy="1669629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59632" y="4941168"/>
            <a:ext cx="416304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Ознакомление с миром природы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88640"/>
            <a:ext cx="849694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«Познавательное развитие предполагает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620688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</a:t>
            </a:r>
          </a:p>
          <a:p>
            <a:pPr algn="ctr"/>
            <a:r>
              <a:rPr lang="ru-RU" sz="28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«Речевое развитие»</a:t>
            </a: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7164288" y="1412776"/>
            <a:ext cx="731520" cy="1216152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2005314"/>
            <a:ext cx="51845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Bookman Old Style" panose="02050604050505020204" pitchFamily="18" charset="0"/>
              </a:rPr>
              <a:t>Развитие речи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683568" y="2463652"/>
            <a:ext cx="731520" cy="1512168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52835" y="3861048"/>
            <a:ext cx="52565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Bookman Old Style" panose="02050604050505020204" pitchFamily="18" charset="0"/>
              </a:rPr>
              <a:t>Художественная литература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«Речевое развитие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аналитико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синтетической активности как предпосылки обучения грамоте»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        Образовательная область </a:t>
            </a:r>
          </a:p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«Художественно – эстетическое развитие»</a:t>
            </a: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611560" y="1611827"/>
            <a:ext cx="731520" cy="1169101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148920"/>
            <a:ext cx="25922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Приобщение к искусству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427984" y="2296296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2115627"/>
            <a:ext cx="2664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Изобразительная деятельность</a:t>
            </a:r>
            <a:endParaRPr lang="ru-RU" dirty="0"/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8316416" y="2455244"/>
            <a:ext cx="648072" cy="1693836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01816" y="3564387"/>
            <a:ext cx="26425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Музыкальная деятельность</a:t>
            </a:r>
            <a:endParaRPr lang="ru-RU" dirty="0"/>
          </a:p>
        </p:txBody>
      </p:sp>
      <p:sp>
        <p:nvSpPr>
          <p:cNvPr id="11" name="Стрелка влево 10"/>
          <p:cNvSpPr/>
          <p:nvPr/>
        </p:nvSpPr>
        <p:spPr>
          <a:xfrm>
            <a:off x="4427984" y="3787900"/>
            <a:ext cx="978408" cy="4846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3573016"/>
            <a:ext cx="25922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Конструктивно – модельная деятельность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55553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Художественно – эстетическое  развитие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 – 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 – модельной, музыкальной и др.)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                            «Физическое развитие»</a:t>
            </a:r>
          </a:p>
        </p:txBody>
      </p:sp>
      <p:sp>
        <p:nvSpPr>
          <p:cNvPr id="3" name="Выгнутая вправо стрелка 2"/>
          <p:cNvSpPr/>
          <p:nvPr/>
        </p:nvSpPr>
        <p:spPr>
          <a:xfrm flipH="1">
            <a:off x="611560" y="1532985"/>
            <a:ext cx="1152128" cy="864096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5432" y="1700808"/>
            <a:ext cx="55229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у детей начальных представлений о здоровом образе жизни.</a:t>
            </a:r>
            <a:endParaRPr lang="ru-RU" dirty="0"/>
          </a:p>
        </p:txBody>
      </p:sp>
      <p:sp>
        <p:nvSpPr>
          <p:cNvPr id="8" name="Выгнутая влево стрелка 7"/>
          <p:cNvSpPr/>
          <p:nvPr/>
        </p:nvSpPr>
        <p:spPr>
          <a:xfrm flipH="1">
            <a:off x="7812360" y="1811216"/>
            <a:ext cx="751634" cy="1607983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683" y="2852936"/>
            <a:ext cx="7103640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Физическая культура: Сохранение, укрепление и охрана здоровья детей; повышение умственной и физической работоспособности, предупреждение утомления. Обеспечение гармоничного физического развития, совершенствование умений и навыков в основных видах движений, воспитание красоты, грациозности, выразительности движений, формирование правильной осанки. Формирование потребности в ежедневной двигательной активности. Развитие инициативы, самостоятельности и творчества в двигательной активности, способности к самоконтролю, самооценке при выполнении движений. Развитие интереса к участию в подвижных и спортивных играх и физических упражнениях, активности в самостоятельной двигательной деятельности; интереса и любви к спорту.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6632"/>
            <a:ext cx="417646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Редакторы программы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«От рождения до школы »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*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Николай Евгеньевич - </a:t>
            </a:r>
            <a:r>
              <a:rPr lang="ru-RU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доктор психологических наук, профессор, декан факультета дошкольной педагогики и психологии МГПУ. </a:t>
            </a:r>
          </a:p>
          <a:p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*Комарова Тамара Семеновна, </a:t>
            </a:r>
            <a:r>
              <a:rPr lang="ru-RU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доктор педагогических наук, профессор, заслуженный деятель науки РФ, заведующая кафедрой эстетического воспитания МГГУ им. М. А. Шолохова </a:t>
            </a:r>
          </a:p>
          <a:p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*Васильева Маргарита Александровна, </a:t>
            </a:r>
            <a:r>
              <a:rPr lang="ru-RU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Заслуженный </a:t>
            </a:r>
            <a:r>
              <a:rPr lang="ru-RU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учитель России, Отличник просвещения СССР, Отличник просвещения РСФСР, ответственный редактор первого издания «Программы воспитания и обучения в детском саду» (М., 1985</a:t>
            </a:r>
            <a:r>
              <a:rPr lang="ru-RU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 smtClean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2656"/>
            <a:ext cx="4067175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63280"/>
            <a:ext cx="849694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Коррекционная работа 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дошкольном учреждении функционирует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логопункт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где ведется коррекционная работа в подгрупповой и индивидуальной форме.   Коррекционно-развивающие занятия учителя-логопеда проводятся по расписанию. Количество детей в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логопункте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формируется на основе диагностики и решения ПМПК УОА г. Элисты (не более 25 детей). Занятия учителя – логопеда направлены на выявление и устранение дефектов речи у детей, формирование правильного произношения, развитие навыков связной речи. 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коррекционно-развивающей работы:  устранение речевого недоразвития у детей дошкольного возраста.</a:t>
            </a:r>
          </a:p>
          <a:p>
            <a:pPr algn="ctr"/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	Формировать полноценные произносительные навыки.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	 Развивать фонематическое восприятие, фонематические представления, доступных возрасту форм звукового анализа и синтеза.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	Формировать лексико-грамматические средства языка.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	Развивать  самостоятельную  фразовую  речь.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	Готовить к овладению элементарными навыками письма и чтения.</a:t>
            </a:r>
          </a:p>
          <a:p>
            <a:pPr algn="ctr"/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коррекционно-развивающей работы: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	Формирование лексико-грамматических категорий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	Развитие фонетической стороны речи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	 Развитие связной речи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Коррекции речевого развития детей проводится в соответствии с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Программой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логопедической работы по преодолению фонетико-фонематического недоразвития речи у детей, авторы Т.Б. Филичева, Г.В. Чиркина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0"/>
            <a:ext cx="885698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Психологическое </a:t>
            </a:r>
            <a:r>
              <a:rPr lang="ru-RU" sz="2400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сопровождение:</a:t>
            </a:r>
            <a:endParaRPr lang="ru-RU" sz="2400" dirty="0">
              <a:solidFill>
                <a:srgbClr val="B8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психологического сопровождения: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психодиагностика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коррекция и развитие;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психопрофилактика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психологическое консультирование; психологическое просвещение и обучение. Курирует психологическую службу в ДОУ педагог-психолог. Он осуществляет коррекционную и развивающую работу в пределах своей профессиональной компетентности, работая с детьми, имеющими уровень психического развития, соответствующий возрастной норме. Психологическое консультирование состоит в оказании психологической помощи при решении проблем, с которыми обращаются родители, воспитатели и администрация ДОУ. Проводит психологическое просвещение среди педагогов и родителей в форме родительских собраний, консультаций. Создает информационные уголки «Советы психолога».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	Обеспечить гармоничное развитие всех психологических процессов детей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	Вести работу по эмоционально – волевой и коммуникативными сферами ребенка (наблюдает за эмоциональным фоном группы и помогает детям освоить навыки общения и взаимодействия);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	Вести работу по адаптации детей в детском саду и подготовке к школе.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dirty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Оказывать помощь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гиперактивным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агрессивным, застенчивым и др. детям.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260648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Работа с родителями </a:t>
            </a:r>
          </a:p>
          <a:p>
            <a:pPr algn="ctr"/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Основные формы взаимодействия с семьями воспитанников</a:t>
            </a:r>
            <a:endParaRPr lang="ru-RU" sz="28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251520" y="2012745"/>
            <a:ext cx="365760" cy="4212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7833" y="1772816"/>
            <a:ext cx="1809951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Социально </a:t>
            </a: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– педагогическая диагностика: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680059" y="2087496"/>
            <a:ext cx="216024" cy="2445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1935342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Анкетирование 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8316416" y="2087496"/>
            <a:ext cx="659512" cy="9669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31252" y="2012704"/>
            <a:ext cx="969140" cy="400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Беседы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988755" y="1935342"/>
            <a:ext cx="171636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Посещение семей воспитанников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107504" y="3047785"/>
            <a:ext cx="445998" cy="8852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98601" y="2820524"/>
            <a:ext cx="2265302" cy="8244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Просвещение родителей: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5652120" y="2948777"/>
            <a:ext cx="232052" cy="192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196693" y="2901624"/>
            <a:ext cx="1427135" cy="373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консультации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786" y="2110153"/>
            <a:ext cx="2444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083255"/>
            <a:ext cx="2444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171" y="2963606"/>
            <a:ext cx="2619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483768" y="2901624"/>
            <a:ext cx="1218703" cy="373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семинары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63606"/>
            <a:ext cx="2619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617280" y="2859624"/>
            <a:ext cx="1480713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Родительские собрания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7280" y="3645022"/>
            <a:ext cx="1506448" cy="432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лекции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221830" y="3737667"/>
            <a:ext cx="2619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2627784" y="3692206"/>
            <a:ext cx="2038002" cy="432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Мастер - классы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36426"/>
            <a:ext cx="2619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141970" y="3649050"/>
            <a:ext cx="2285692" cy="8600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Информирование родителей: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822" y="3985663"/>
            <a:ext cx="682625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6284816" y="4653136"/>
            <a:ext cx="114284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буклеты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935" y="4757117"/>
            <a:ext cx="2619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4572000" y="4653136"/>
            <a:ext cx="110774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Папки - ширмы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693" y="4725348"/>
            <a:ext cx="2619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2896083" y="4653135"/>
            <a:ext cx="1221667" cy="451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стенды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30010"/>
            <a:ext cx="2619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1043608" y="4549154"/>
            <a:ext cx="1300304" cy="680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День открытых дверей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69" y="4849966"/>
            <a:ext cx="4699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974607" y="5445224"/>
            <a:ext cx="141105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Интернет сайт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090" y="5608637"/>
            <a:ext cx="2619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2915770" y="5300816"/>
            <a:ext cx="2003222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Совместная деятельность педагогов, родителей и детей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001" y="5633397"/>
            <a:ext cx="2619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5370416" y="5531712"/>
            <a:ext cx="1334700" cy="403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проекты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786" y="5610134"/>
            <a:ext cx="2619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7131252" y="5500862"/>
            <a:ext cx="914400" cy="433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газеты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127" y="5608637"/>
            <a:ext cx="682625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" name="Прямоугольник 5119"/>
          <p:cNvSpPr/>
          <p:nvPr/>
        </p:nvSpPr>
        <p:spPr>
          <a:xfrm>
            <a:off x="6705116" y="6309319"/>
            <a:ext cx="1340535" cy="375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праздники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816" y="6372381"/>
            <a:ext cx="2619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1" name="Прямоугольник 5120"/>
          <p:cNvSpPr/>
          <p:nvPr/>
        </p:nvSpPr>
        <p:spPr>
          <a:xfrm>
            <a:off x="4988755" y="6372380"/>
            <a:ext cx="1204254" cy="353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досуги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045" y="6435445"/>
            <a:ext cx="2619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41" name="Прямоугольник 5140"/>
          <p:cNvSpPr/>
          <p:nvPr/>
        </p:nvSpPr>
        <p:spPr>
          <a:xfrm>
            <a:off x="3275856" y="6379268"/>
            <a:ext cx="1139215" cy="361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экскурсии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pic>
        <p:nvPicPr>
          <p:cNvPr id="5142" name="Picture 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495" y="6435443"/>
            <a:ext cx="2619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43" name="Прямоугольник 5142"/>
          <p:cNvSpPr/>
          <p:nvPr/>
        </p:nvSpPr>
        <p:spPr>
          <a:xfrm>
            <a:off x="1413874" y="6414606"/>
            <a:ext cx="1419708" cy="290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акции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332656"/>
            <a:ext cx="849694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B80000"/>
                </a:solidFill>
                <a:latin typeface="Bookman Old Style" panose="02050604050505020204" pitchFamily="18" charset="0"/>
                <a:cs typeface="Times New Roman" pitchFamily="18" charset="0"/>
              </a:rPr>
              <a:t>Организационный раздел программы включает в себя:</a:t>
            </a:r>
            <a:endParaRPr lang="ru-RU" sz="3200" dirty="0" smtClean="0">
              <a:solidFill>
                <a:srgbClr val="B8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 дня, который соответствует возрастным психофизиологическим особенностям детей, составлен с расчетом на 12 –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часовое пребывание ребенка в детском саду;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 двигательной активности;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Планирование образовательной деятельности;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Комплексно – тематическое планирование;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Культурно – досуговая деятельность;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предметно – пространственной развивающей среды;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 программы.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908720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ookman Old Style" panose="02050604050505020204" pitchFamily="18" charset="0"/>
                <a:cs typeface="Times New Roman" pitchFamily="18" charset="0"/>
              </a:rPr>
              <a:t>II. </a:t>
            </a:r>
            <a:r>
              <a:rPr lang="ru-RU" sz="3200" dirty="0" smtClean="0">
                <a:latin typeface="Bookman Old Style" panose="02050604050505020204" pitchFamily="18" charset="0"/>
                <a:cs typeface="Times New Roman" pitchFamily="18" charset="0"/>
              </a:rPr>
              <a:t>Часть формируемая участниками образовательного процесса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«Программа обучения калмыцкому языку в дошкольном образовательном учреждении»</a:t>
            </a:r>
            <a:endParaRPr lang="ru-RU" sz="3600" dirty="0" smtClean="0">
              <a:solidFill>
                <a:srgbClr val="FF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9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Bookman Old Style" panose="02050604050505020204" pitchFamily="18" charset="0"/>
              </a:rPr>
              <a:t>ООП ДОО </a:t>
            </a:r>
            <a:r>
              <a:rPr lang="ru-RU" sz="2800" dirty="0">
                <a:latin typeface="Bookman Old Style" panose="02050604050505020204" pitchFamily="18" charset="0"/>
              </a:rPr>
              <a:t>НАЧИНАЕТСЯ С </a:t>
            </a:r>
            <a:r>
              <a:rPr lang="ru-RU" sz="2800" dirty="0">
                <a:solidFill>
                  <a:srgbClr val="FF0000"/>
                </a:solidFill>
                <a:latin typeface="Bookman Old Style" panose="02050604050505020204" pitchFamily="18" charset="0"/>
              </a:rPr>
              <a:t>ЦЕЛЕВОГО РАЗДЕЛА</a:t>
            </a:r>
            <a:r>
              <a:rPr lang="ru-RU" sz="2800" dirty="0">
                <a:latin typeface="Bookman Old Style" panose="02050604050505020204" pitchFamily="18" charset="0"/>
              </a:rPr>
              <a:t>, КОТОРЫЙ ВКЛЮЧАЕТ В СЕБЯ ПОЯСНИТЕЛЬНУЮ ЗАПИСКУ И ПЛАНИРУЕМЫЕ РЕЗУЛЬТАТЫ ОСВОЕНИЯ ПРОГРАММЫ. </a:t>
            </a:r>
            <a:endParaRPr lang="ru-RU" sz="28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2800" dirty="0" smtClean="0">
                <a:latin typeface="Bookman Old Style" panose="02050604050505020204" pitchFamily="18" charset="0"/>
              </a:rPr>
              <a:t>ПОЯСНИТЕЛЬНАЯ </a:t>
            </a:r>
            <a:r>
              <a:rPr lang="ru-RU" sz="2800" dirty="0">
                <a:latin typeface="Bookman Old Style" panose="02050604050505020204" pitchFamily="18" charset="0"/>
              </a:rPr>
              <a:t>ЗАПИСКА </a:t>
            </a:r>
            <a:r>
              <a:rPr lang="ru-RU" sz="2800" dirty="0" smtClean="0">
                <a:latin typeface="Bookman Old Style" panose="02050604050505020204" pitchFamily="18" charset="0"/>
              </a:rPr>
              <a:t>РАСКРЫВАЕТ: </a:t>
            </a:r>
            <a:r>
              <a:rPr lang="ru-RU" sz="2800" dirty="0">
                <a:latin typeface="Bookman Old Style" panose="02050604050505020204" pitchFamily="18" charset="0"/>
              </a:rPr>
              <a:t>ЦЕЛИ И ЗАДАЧИ ПРОГРАММЫ; </a:t>
            </a:r>
            <a:endParaRPr lang="ru-RU" sz="28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2800" dirty="0" smtClean="0">
                <a:latin typeface="Bookman Old Style" panose="02050604050505020204" pitchFamily="18" charset="0"/>
              </a:rPr>
              <a:t>ПРИНЦИПЫ </a:t>
            </a:r>
            <a:r>
              <a:rPr lang="ru-RU" sz="2800" dirty="0">
                <a:latin typeface="Bookman Old Style" panose="02050604050505020204" pitchFamily="18" charset="0"/>
              </a:rPr>
              <a:t>И ПОДХОДЫ К ФОРМИРОВАНИЮ ПРОГРАММЫ; ЗНАЧИМЫЕ ДЛЯ РЕАЛИЗАЦИИ ПРОГРАММЫ ХАРАКТЕРИСТИКИ, В ТОМ ЧИСЛЕ ХАРАКТЕРИСТИКИ ОСОБЕННОСТЕЙ РАЗВИТИЯ ДЕТЕЙ РАННЕГО И ДОШКОЛЬНОГО ВОЗРАСТА</a:t>
            </a:r>
            <a:r>
              <a:rPr lang="ru-RU" sz="2400" dirty="0">
                <a:latin typeface="Bookman Old Style" panose="02050604050505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4946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88640"/>
            <a:ext cx="83529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Ведущие цели Программы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условия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современности обществе, к обучению в школе, обеспечение безопасности жизнедеятельности дошкольника.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136904" cy="14401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Цели реализуются в процессе разнообразных видов детской деятельности:</a:t>
            </a:r>
            <a:endParaRPr lang="ru-RU" sz="2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707904" y="3260569"/>
            <a:ext cx="1800200" cy="1762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Bookman Old Style" panose="02050604050505020204" pitchFamily="18" charset="0"/>
              </a:rPr>
              <a:t>Виды </a:t>
            </a:r>
          </a:p>
          <a:p>
            <a:pPr algn="ctr"/>
            <a:r>
              <a:rPr lang="ru-RU" sz="2000" dirty="0" smtClean="0">
                <a:latin typeface="Bookman Old Style" panose="02050604050505020204" pitchFamily="18" charset="0"/>
              </a:rPr>
              <a:t>детской деятельности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995936" y="1844824"/>
            <a:ext cx="122413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Игровая 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9176" y="1835204"/>
            <a:ext cx="280868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Коммуникативная 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69126" y="1774050"/>
            <a:ext cx="2407330" cy="1005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Трудовая 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788024" y="5673587"/>
            <a:ext cx="2088232" cy="828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Продуктивная 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68758" y="4007658"/>
            <a:ext cx="2592288" cy="1015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музыкальная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960623" y="3870916"/>
            <a:ext cx="302433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Познавательно - исследовательская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062076" y="5625244"/>
            <a:ext cx="1851495" cy="9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Чтение 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3" name="Стрелка вверх 12"/>
          <p:cNvSpPr/>
          <p:nvPr/>
        </p:nvSpPr>
        <p:spPr>
          <a:xfrm rot="19696174">
            <a:off x="3050307" y="276218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26774">
            <a:off x="3271892" y="4281198"/>
            <a:ext cx="373529" cy="468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474453" y="4216049"/>
            <a:ext cx="486169" cy="58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54690">
            <a:off x="3522127" y="4862127"/>
            <a:ext cx="606835" cy="76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41952">
            <a:off x="4914137" y="4797238"/>
            <a:ext cx="9572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61592">
            <a:off x="5526897" y="2609834"/>
            <a:ext cx="1112777" cy="1035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70821" y="2993868"/>
            <a:ext cx="243682" cy="289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22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04664"/>
            <a:ext cx="806489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Принципы построения ООП ДОО</a:t>
            </a:r>
            <a:r>
              <a:rPr lang="ru-RU" sz="2800" b="1" dirty="0" smtClean="0">
                <a:solidFill>
                  <a:srgbClr val="B80000"/>
                </a:solidFill>
                <a:latin typeface="Bookman Old Style" panose="02050604050505020204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  <a:cs typeface="Times New Roman" pitchFamily="18" charset="0"/>
              </a:rPr>
              <a:t>Принцип развивающего образования; </a:t>
            </a:r>
            <a:endParaRPr lang="ru-RU" dirty="0" smtClean="0">
              <a:latin typeface="Bookman Old Style" panose="02050604050505020204" pitchFamily="18" charset="0"/>
              <a:cs typeface="Times New Roman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  <a:cs typeface="Times New Roman" pitchFamily="18" charset="0"/>
              </a:rPr>
              <a:t>Принцип научной обоснованности и практической применимости;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  <a:cs typeface="Times New Roman" pitchFamily="18" charset="0"/>
              </a:rPr>
              <a:t>Соответствует критериям полноты, необходимости и достаточности;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  <a:cs typeface="Times New Roman" pitchFamily="18" charset="0"/>
              </a:rPr>
              <a:t>Обеспечивает единство воспитательных, развивающих и обучающих целей и задач процесса образования детей;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  <a:cs typeface="Times New Roman" pitchFamily="18" charset="0"/>
              </a:rPr>
              <a:t>Принцип интеграции образовательных областей в соответствии с возрастными возможностями и особенностями детей;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  <a:cs typeface="Times New Roman" pitchFamily="18" charset="0"/>
              </a:rPr>
              <a:t>Основывается на комплексно – тематическом принципе построения образовательного процесса;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  <a:cs typeface="Times New Roman" pitchFamily="18" charset="0"/>
              </a:rPr>
              <a:t> предусматривает решение программных образовательных задач в совместной деятельности взрослого и детей и самостоятельной деятельности дошкольников не только в рамках НОД, но и при проведении режимных моментов;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  <a:cs typeface="Times New Roman" pitchFamily="18" charset="0"/>
              </a:rPr>
              <a:t>Предполагает построение образовательного процесса на адекватных возрасту формах работы с детьми;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  <a:cs typeface="Times New Roman" pitchFamily="18" charset="0"/>
              </a:rPr>
              <a:t>Строится с учетом соблюдения преемственности между дошкольными группами и между детским садом и начальной школой.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548680"/>
            <a:ext cx="806489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Приоритет ООП: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Воспитание свободного, уверенного в себе человека, с активной жизненной позицией, стремящегося творчески подходить к решению различных жизненных ситуаций, имеющего свое мнение и умеющего отстаивать его.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136904" cy="583264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4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Основные задачи ООП:</a:t>
            </a:r>
          </a:p>
          <a:p>
            <a:pPr marL="342900" indent="-342900">
              <a:buFontTx/>
              <a:buChar char="-"/>
            </a:pPr>
            <a:r>
              <a:rPr lang="ru-RU" sz="3100" dirty="0" smtClean="0">
                <a:latin typeface="Bookman Old Style" panose="02050604050505020204" pitchFamily="18" charset="0"/>
              </a:rPr>
              <a:t>Воспитание уважения к традиционным ценностям, культуре народов, проживающих в Республике Калмыкия; формирование гендерных представлений; воспитание у детей стремления в своих поступках следовать положительному примеру;</a:t>
            </a:r>
          </a:p>
          <a:p>
            <a:pPr marL="342900" indent="-342900">
              <a:buFontTx/>
              <a:buChar char="-"/>
            </a:pPr>
            <a:r>
              <a:rPr lang="ru-RU" sz="3100" dirty="0" smtClean="0">
                <a:latin typeface="Bookman Old Style" panose="02050604050505020204" pitchFamily="18" charset="0"/>
              </a:rPr>
              <a:t>Развитие в детях познавательного интереса, стремления к получению знаний, положительной мотивации к дальнейшему обучению; формирование отношения к образованию как к одной из ведущих жизненных ценностей;</a:t>
            </a:r>
          </a:p>
          <a:p>
            <a:pPr marL="342900" indent="-342900">
              <a:buFontTx/>
              <a:buChar char="-"/>
            </a:pPr>
            <a:r>
              <a:rPr lang="ru-RU" sz="3100" dirty="0" smtClean="0">
                <a:latin typeface="Bookman Old Style" panose="02050604050505020204" pitchFamily="18" charset="0"/>
              </a:rPr>
              <a:t>Сохранение и укрепление здоровья детей, формирование у них элементарных представлений о здоровом образе жизни, воспитание полезных привычек, в том числе привычки к здоровому питанию, потребности в двигательной активности;</a:t>
            </a:r>
          </a:p>
          <a:p>
            <a:pPr marL="342900" indent="-342900">
              <a:buFontTx/>
              <a:buChar char="-"/>
            </a:pPr>
            <a:r>
              <a:rPr lang="ru-RU" sz="3100" dirty="0" smtClean="0">
                <a:latin typeface="Bookman Old Style" panose="02050604050505020204" pitchFamily="18" charset="0"/>
              </a:rPr>
              <a:t>Обеспечение эмоционального благополучия каждого ребенка.</a:t>
            </a:r>
            <a:endParaRPr lang="ru-RU" sz="31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79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332656"/>
            <a:ext cx="7200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3300"/>
                </a:solidFill>
                <a:latin typeface="Bookman Old Style" panose="02050604050505020204" pitchFamily="18" charset="0"/>
                <a:cs typeface="Times New Roman" pitchFamily="18" charset="0"/>
              </a:rPr>
              <a:t>Содержание </a:t>
            </a:r>
            <a:r>
              <a:rPr lang="ru-RU" sz="2800" b="1" dirty="0" err="1" smtClean="0">
                <a:solidFill>
                  <a:srgbClr val="CC3300"/>
                </a:solidFill>
                <a:latin typeface="Bookman Old Style" panose="02050604050505020204" pitchFamily="18" charset="0"/>
                <a:cs typeface="Times New Roman" pitchFamily="18" charset="0"/>
              </a:rPr>
              <a:t>психолого</a:t>
            </a:r>
            <a:r>
              <a:rPr lang="ru-RU" sz="2800" b="1" dirty="0" smtClean="0">
                <a:solidFill>
                  <a:srgbClr val="CC3300"/>
                </a:solidFill>
                <a:latin typeface="Bookman Old Style" panose="02050604050505020204" pitchFamily="18" charset="0"/>
                <a:cs typeface="Times New Roman" pitchFamily="18" charset="0"/>
              </a:rPr>
              <a:t> – педагогической работы в ООП представлено по пяти образовательным областям, изложено по тематическим блокам для каждой возрастной группы: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Первая группа раннего возраста (от 1,6 до 2-х лет)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Вторая группа раннего возраста (от 2 –х до 3 лет)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Младшая группа (от 3-х до 4 лет)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Средняя группа (от 4 до 5 лет)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Старшая группа (от 5 до 6 лет);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995</TotalTime>
  <Words>1499</Words>
  <Application>Microsoft Office PowerPoint</Application>
  <PresentationFormat>Экран (4:3)</PresentationFormat>
  <Paragraphs>154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_</dc:creator>
  <cp:lastModifiedBy>user</cp:lastModifiedBy>
  <cp:revision>97</cp:revision>
  <dcterms:created xsi:type="dcterms:W3CDTF">2017-09-09T11:53:15Z</dcterms:created>
  <dcterms:modified xsi:type="dcterms:W3CDTF">2019-11-21T05:31:15Z</dcterms:modified>
</cp:coreProperties>
</file>